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80" r:id="rId4"/>
    <p:sldId id="257" r:id="rId5"/>
    <p:sldId id="258" r:id="rId6"/>
    <p:sldId id="260" r:id="rId7"/>
    <p:sldId id="262" r:id="rId8"/>
    <p:sldId id="261" r:id="rId9"/>
    <p:sldId id="263" r:id="rId10"/>
    <p:sldId id="264" r:id="rId11"/>
    <p:sldId id="265" r:id="rId12"/>
    <p:sldId id="279"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70" d="100"/>
          <a:sy n="70" d="100"/>
        </p:scale>
        <p:origin x="-2814" y="-9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Ondertitel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tel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nl-NL" smtClean="0"/>
              <a:t>Klik om de stijl te bewerken</a:t>
            </a:r>
            <a:endParaRPr kumimoji="0" lang="en-US"/>
          </a:p>
        </p:txBody>
      </p:sp>
      <p:cxnSp>
        <p:nvCxnSpPr>
          <p:cNvPr id="8" name="Rechte verbindingslijn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Tijdelijke aanduiding voor datum 14"/>
          <p:cNvSpPr>
            <a:spLocks noGrp="1"/>
          </p:cNvSpPr>
          <p:nvPr>
            <p:ph type="dt" sz="half" idx="10"/>
          </p:nvPr>
        </p:nvSpPr>
        <p:spPr/>
        <p:txBody>
          <a:bodyPr/>
          <a:lstStyle/>
          <a:p>
            <a:fld id="{5915F7D6-B38F-475B-A924-1F9EF13D15B7}" type="datetimeFigureOut">
              <a:rPr lang="nl-BE" smtClean="0"/>
              <a:pPr/>
              <a:t>1/06/2013</a:t>
            </a:fld>
            <a:endParaRPr lang="nl-BE"/>
          </a:p>
        </p:txBody>
      </p:sp>
      <p:sp>
        <p:nvSpPr>
          <p:cNvPr id="16" name="Tijdelijke aanduiding voor dianummer 15"/>
          <p:cNvSpPr>
            <a:spLocks noGrp="1"/>
          </p:cNvSpPr>
          <p:nvPr>
            <p:ph type="sldNum" sz="quarter" idx="11"/>
          </p:nvPr>
        </p:nvSpPr>
        <p:spPr/>
        <p:txBody>
          <a:bodyPr/>
          <a:lstStyle/>
          <a:p>
            <a:fld id="{C45C3776-E678-4272-8C63-3B5C06D64696}" type="slidenum">
              <a:rPr lang="nl-BE" smtClean="0"/>
              <a:pPr/>
              <a:t>‹nr.›</a:t>
            </a:fld>
            <a:endParaRPr lang="nl-BE"/>
          </a:p>
        </p:txBody>
      </p:sp>
      <p:sp>
        <p:nvSpPr>
          <p:cNvPr id="17" name="Tijdelijke aanduiding voor voettekst 16"/>
          <p:cNvSpPr>
            <a:spLocks noGrp="1"/>
          </p:cNvSpPr>
          <p:nvPr>
            <p:ph type="ftr" sz="quarter" idx="12"/>
          </p:nvPr>
        </p:nvSpPr>
        <p:spPr/>
        <p:txBody>
          <a:bodyPr/>
          <a:lstStyle/>
          <a:p>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5915F7D6-B38F-475B-A924-1F9EF13D15B7}" type="datetimeFigureOut">
              <a:rPr lang="nl-BE" smtClean="0"/>
              <a:pPr/>
              <a:t>1/06/2013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45C3776-E678-4272-8C63-3B5C06D64696}"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5915F7D6-B38F-475B-A924-1F9EF13D15B7}" type="datetimeFigureOut">
              <a:rPr lang="nl-BE" smtClean="0"/>
              <a:pPr/>
              <a:t>1/06/2013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45C3776-E678-4272-8C63-3B5C06D64696}"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9" name="Tijdelijke aanduiding voor inhoud 8"/>
          <p:cNvSpPr>
            <a:spLocks noGrp="1"/>
          </p:cNvSpPr>
          <p:nvPr>
            <p:ph idx="1"/>
          </p:nvPr>
        </p:nvSpPr>
        <p:spPr>
          <a:xfrm>
            <a:off x="457200" y="1524000"/>
            <a:ext cx="8229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4" name="Tijdelijke aanduiding voor datum 13"/>
          <p:cNvSpPr>
            <a:spLocks noGrp="1"/>
          </p:cNvSpPr>
          <p:nvPr>
            <p:ph type="dt" sz="half" idx="14"/>
          </p:nvPr>
        </p:nvSpPr>
        <p:spPr/>
        <p:txBody>
          <a:bodyPr/>
          <a:lstStyle/>
          <a:p>
            <a:fld id="{5915F7D6-B38F-475B-A924-1F9EF13D15B7}" type="datetimeFigureOut">
              <a:rPr lang="nl-BE" smtClean="0"/>
              <a:pPr/>
              <a:t>1/06/2013</a:t>
            </a:fld>
            <a:endParaRPr lang="nl-BE"/>
          </a:p>
        </p:txBody>
      </p:sp>
      <p:sp>
        <p:nvSpPr>
          <p:cNvPr id="15" name="Tijdelijke aanduiding voor dianummer 14"/>
          <p:cNvSpPr>
            <a:spLocks noGrp="1"/>
          </p:cNvSpPr>
          <p:nvPr>
            <p:ph type="sldNum" sz="quarter" idx="15"/>
          </p:nvPr>
        </p:nvSpPr>
        <p:spPr/>
        <p:txBody>
          <a:bodyPr/>
          <a:lstStyle>
            <a:lvl1pPr algn="ctr">
              <a:defRPr/>
            </a:lvl1pPr>
          </a:lstStyle>
          <a:p>
            <a:fld id="{C45C3776-E678-4272-8C63-3B5C06D64696}" type="slidenum">
              <a:rPr lang="nl-BE" smtClean="0"/>
              <a:pPr/>
              <a:t>‹nr.›</a:t>
            </a:fld>
            <a:endParaRPr lang="nl-BE"/>
          </a:p>
        </p:txBody>
      </p:sp>
      <p:sp>
        <p:nvSpPr>
          <p:cNvPr id="16" name="Tijdelijke aanduiding voor voettekst 15"/>
          <p:cNvSpPr>
            <a:spLocks noGrp="1"/>
          </p:cNvSpPr>
          <p:nvPr>
            <p:ph type="ftr" sz="quarter" idx="16"/>
          </p:nvPr>
        </p:nvSpPr>
        <p:spPr/>
        <p:txBody>
          <a:bodyPr/>
          <a:lstStyle/>
          <a:p>
            <a:endParaRPr lang="nl-BE"/>
          </a:p>
        </p:txBody>
      </p:sp>
      <p:sp>
        <p:nvSpPr>
          <p:cNvPr id="17" name="Titel 16"/>
          <p:cNvSpPr>
            <a:spLocks noGrp="1"/>
          </p:cNvSpPr>
          <p:nvPr>
            <p:ph type="title"/>
          </p:nvPr>
        </p:nvSpPr>
        <p:spPr/>
        <p:txBody>
          <a:bodyPr rtlCol="0" anchor="b" anchorCtr="0"/>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5915F7D6-B38F-475B-A924-1F9EF13D15B7}" type="datetimeFigureOut">
              <a:rPr lang="nl-BE" smtClean="0"/>
              <a:pPr/>
              <a:t>1/06/2013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C45C3776-E678-4272-8C63-3B5C06D64696}" type="slidenum">
              <a:rPr lang="nl-BE" smtClean="0"/>
              <a:pPr/>
              <a:t>‹nr.›</a:t>
            </a:fld>
            <a:endParaRPr lang="nl-BE"/>
          </a:p>
        </p:txBody>
      </p:sp>
      <p:sp>
        <p:nvSpPr>
          <p:cNvPr id="2" name="Titel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cxnSp>
        <p:nvCxnSpPr>
          <p:cNvPr id="7" name="Rechte verbindingslijn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fld id="{5915F7D6-B38F-475B-A924-1F9EF13D15B7}" type="datetimeFigureOut">
              <a:rPr lang="nl-BE" smtClean="0"/>
              <a:pPr/>
              <a:t>1/06/2013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C45C3776-E678-4272-8C63-3B5C06D64696}" type="slidenum">
              <a:rPr lang="nl-BE" smtClean="0"/>
              <a:pPr/>
              <a:t>‹nr.›</a:t>
            </a:fld>
            <a:endParaRPr lang="nl-BE"/>
          </a:p>
        </p:txBody>
      </p:sp>
      <p:sp>
        <p:nvSpPr>
          <p:cNvPr id="2" name="Titel 1"/>
          <p:cNvSpPr>
            <a:spLocks noGrp="1"/>
          </p:cNvSpPr>
          <p:nvPr>
            <p:ph type="title"/>
          </p:nvPr>
        </p:nvSpPr>
        <p:spPr/>
        <p:txBody>
          <a:bodyPr/>
          <a:lstStyle/>
          <a:p>
            <a:r>
              <a:rPr kumimoji="0" lang="nl-NL" smtClean="0"/>
              <a:t>Klik om de stijl te bewerken</a:t>
            </a:r>
            <a:endParaRPr kumimoji="0" lang="en-US"/>
          </a:p>
        </p:txBody>
      </p:sp>
      <p:sp>
        <p:nvSpPr>
          <p:cNvPr id="11" name="Tijdelijke aanduiding voor inhoud 10"/>
          <p:cNvSpPr>
            <a:spLocks noGrp="1"/>
          </p:cNvSpPr>
          <p:nvPr>
            <p:ph sz="half" idx="1"/>
          </p:nvPr>
        </p:nvSpPr>
        <p:spPr>
          <a:xfrm>
            <a:off x="457200" y="1524000"/>
            <a:ext cx="4059936"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2"/>
          </p:nvPr>
        </p:nvSpPr>
        <p:spPr>
          <a:xfrm>
            <a:off x="4648200" y="1524000"/>
            <a:ext cx="4059936"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9" name="Tijdelijke aanduiding voor dianummer 8"/>
          <p:cNvSpPr>
            <a:spLocks noGrp="1"/>
          </p:cNvSpPr>
          <p:nvPr>
            <p:ph type="sldNum" sz="quarter" idx="12"/>
          </p:nvPr>
        </p:nvSpPr>
        <p:spPr/>
        <p:txBody>
          <a:bodyPr/>
          <a:lstStyle/>
          <a:p>
            <a:fld id="{C45C3776-E678-4272-8C63-3B5C06D64696}" type="slidenum">
              <a:rPr lang="nl-BE" smtClean="0"/>
              <a:pPr/>
              <a:t>‹nr.›</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7" name="Tijdelijke aanduiding voor datum 6"/>
          <p:cNvSpPr>
            <a:spLocks noGrp="1"/>
          </p:cNvSpPr>
          <p:nvPr>
            <p:ph type="dt" sz="half" idx="10"/>
          </p:nvPr>
        </p:nvSpPr>
        <p:spPr/>
        <p:txBody>
          <a:bodyPr/>
          <a:lstStyle/>
          <a:p>
            <a:fld id="{5915F7D6-B38F-475B-A924-1F9EF13D15B7}" type="datetimeFigureOut">
              <a:rPr lang="nl-BE" smtClean="0"/>
              <a:pPr/>
              <a:t>1/06/2013</a:t>
            </a:fld>
            <a:endParaRPr lang="nl-BE"/>
          </a:p>
        </p:txBody>
      </p:sp>
      <p:sp>
        <p:nvSpPr>
          <p:cNvPr id="3" name="Tijdelijke aanduiding voor teks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32" name="Tijdelijke aanduiding voor inhoud 31"/>
          <p:cNvSpPr>
            <a:spLocks noGrp="1"/>
          </p:cNvSpPr>
          <p:nvPr>
            <p:ph sz="half" idx="2"/>
          </p:nvPr>
        </p:nvSpPr>
        <p:spPr>
          <a:xfrm>
            <a:off x="457200" y="2201896"/>
            <a:ext cx="4038600" cy="391363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34" name="Tijdelijke aanduiding voor inhoud 33"/>
          <p:cNvSpPr>
            <a:spLocks noGrp="1"/>
          </p:cNvSpPr>
          <p:nvPr>
            <p:ph sz="quarter" idx="4"/>
          </p:nvPr>
        </p:nvSpPr>
        <p:spPr>
          <a:xfrm>
            <a:off x="4649788" y="2201896"/>
            <a:ext cx="4038600" cy="391363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 name="Titel 1"/>
          <p:cNvSpPr>
            <a:spLocks noGrp="1"/>
          </p:cNvSpPr>
          <p:nvPr>
            <p:ph type="title"/>
          </p:nvPr>
        </p:nvSpPr>
        <p:spPr>
          <a:xfrm>
            <a:off x="457200" y="155448"/>
            <a:ext cx="8229600" cy="1143000"/>
          </a:xfrm>
        </p:spPr>
        <p:txBody>
          <a:bodyPr anchor="b" anchorCtr="0"/>
          <a:lstStyle>
            <a:lvl1pPr>
              <a:defRPr/>
            </a:lvl1pPr>
          </a:lstStyle>
          <a:p>
            <a:r>
              <a:rPr kumimoji="0" lang="nl-NL" smtClean="0"/>
              <a:t>Klik om de stijl te bewerken</a:t>
            </a:r>
            <a:endParaRPr kumimoji="0" lang="en-US"/>
          </a:p>
        </p:txBody>
      </p:sp>
      <p:sp>
        <p:nvSpPr>
          <p:cNvPr id="12" name="Tijdelijke aanduiding voor teks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cxnSp>
        <p:nvCxnSpPr>
          <p:cNvPr id="10" name="Rechte verbindingslijn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5915F7D6-B38F-475B-A924-1F9EF13D15B7}" type="datetimeFigureOut">
              <a:rPr lang="nl-BE" smtClean="0"/>
              <a:pPr/>
              <a:t>1/06/2013</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C45C3776-E678-4272-8C63-3B5C06D64696}" type="slidenum">
              <a:rPr lang="nl-BE" smtClean="0"/>
              <a:pPr/>
              <a:t>‹nr.›</a:t>
            </a:fld>
            <a:endParaRPr lang="nl-BE"/>
          </a:p>
        </p:txBody>
      </p:sp>
      <p:sp>
        <p:nvSpPr>
          <p:cNvPr id="2" name="Titel 1"/>
          <p:cNvSpPr>
            <a:spLocks noGrp="1"/>
          </p:cNvSpPr>
          <p:nvPr>
            <p:ph type="title"/>
          </p:nvPr>
        </p:nvSpPr>
        <p:spPr/>
        <p:txBody>
          <a:bodyPr/>
          <a:lstStyle/>
          <a:p>
            <a:r>
              <a:rPr kumimoji="0" lang="nl-NL" smtClean="0"/>
              <a:t>Klik om de stijl te bewerken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915F7D6-B38F-475B-A924-1F9EF13D15B7}" type="datetimeFigureOut">
              <a:rPr lang="nl-BE" smtClean="0"/>
              <a:pPr/>
              <a:t>1/06/2013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C45C3776-E678-4272-8C63-3B5C06D64696}"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9" name="Tijdelijke aanduiding voor inhoud 28"/>
          <p:cNvSpPr>
            <a:spLocks noGrp="1"/>
          </p:cNvSpPr>
          <p:nvPr>
            <p:ph sz="quarter" idx="1"/>
          </p:nvPr>
        </p:nvSpPr>
        <p:spPr>
          <a:xfrm>
            <a:off x="457200" y="457200"/>
            <a:ext cx="62484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3" name="Tijdelijke aanduiding voor teks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31" name="Titel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nl-NL" smtClean="0"/>
              <a:t>Klik om de stijl te bewerken</a:t>
            </a:r>
            <a:endParaRPr kumimoji="0" lang="en-US"/>
          </a:p>
        </p:txBody>
      </p:sp>
      <p:sp>
        <p:nvSpPr>
          <p:cNvPr id="8" name="Tijdelijke aanduiding voor datum 7"/>
          <p:cNvSpPr>
            <a:spLocks noGrp="1"/>
          </p:cNvSpPr>
          <p:nvPr>
            <p:ph type="dt" sz="half" idx="14"/>
          </p:nvPr>
        </p:nvSpPr>
        <p:spPr/>
        <p:txBody>
          <a:bodyPr/>
          <a:lstStyle/>
          <a:p>
            <a:fld id="{5915F7D6-B38F-475B-A924-1F9EF13D15B7}" type="datetimeFigureOut">
              <a:rPr lang="nl-BE" smtClean="0"/>
              <a:pPr/>
              <a:t>1/06/2013</a:t>
            </a:fld>
            <a:endParaRPr lang="nl-BE"/>
          </a:p>
        </p:txBody>
      </p:sp>
      <p:sp>
        <p:nvSpPr>
          <p:cNvPr id="9" name="Tijdelijke aanduiding voor dianummer 8"/>
          <p:cNvSpPr>
            <a:spLocks noGrp="1"/>
          </p:cNvSpPr>
          <p:nvPr>
            <p:ph type="sldNum" sz="quarter" idx="15"/>
          </p:nvPr>
        </p:nvSpPr>
        <p:spPr/>
        <p:txBody>
          <a:bodyPr/>
          <a:lstStyle/>
          <a:p>
            <a:fld id="{C45C3776-E678-4272-8C63-3B5C06D64696}" type="slidenum">
              <a:rPr lang="nl-BE" smtClean="0"/>
              <a:pPr/>
              <a:t>‹nr.›</a:t>
            </a:fld>
            <a:endParaRPr lang="nl-BE"/>
          </a:p>
        </p:txBody>
      </p:sp>
      <p:sp>
        <p:nvSpPr>
          <p:cNvPr id="10" name="Tijdelijke aanduiding voor voettekst 9"/>
          <p:cNvSpPr>
            <a:spLocks noGrp="1"/>
          </p:cNvSpPr>
          <p:nvPr>
            <p:ph type="ftr" sz="quarter" idx="16"/>
          </p:nvPr>
        </p:nvSpPr>
        <p:spPr/>
        <p:txBody>
          <a:bodyPr/>
          <a:lstStyle/>
          <a:p>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nl-NL" smtClean="0"/>
              <a:t>Klik op het pictogram als u een afbeelding wilt toevoegen</a:t>
            </a:r>
            <a:endParaRPr kumimoji="0" lang="en-US"/>
          </a:p>
        </p:txBody>
      </p:sp>
      <p:sp>
        <p:nvSpPr>
          <p:cNvPr id="4" name="Tijdelijke aanduiding voor teks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8" name="Tijdelijke aanduiding voor datum 7"/>
          <p:cNvSpPr>
            <a:spLocks noGrp="1"/>
          </p:cNvSpPr>
          <p:nvPr>
            <p:ph type="dt" sz="half" idx="10"/>
          </p:nvPr>
        </p:nvSpPr>
        <p:spPr/>
        <p:txBody>
          <a:bodyPr/>
          <a:lstStyle/>
          <a:p>
            <a:fld id="{5915F7D6-B38F-475B-A924-1F9EF13D15B7}" type="datetimeFigureOut">
              <a:rPr lang="nl-BE" smtClean="0"/>
              <a:pPr/>
              <a:t>1/06/2013</a:t>
            </a:fld>
            <a:endParaRPr lang="nl-BE"/>
          </a:p>
        </p:txBody>
      </p:sp>
      <p:sp>
        <p:nvSpPr>
          <p:cNvPr id="9" name="Tijdelijke aanduiding voor dianummer 8"/>
          <p:cNvSpPr>
            <a:spLocks noGrp="1"/>
          </p:cNvSpPr>
          <p:nvPr>
            <p:ph type="sldNum" sz="quarter" idx="11"/>
          </p:nvPr>
        </p:nvSpPr>
        <p:spPr/>
        <p:txBody>
          <a:bodyPr/>
          <a:lstStyle/>
          <a:p>
            <a:fld id="{C45C3776-E678-4272-8C63-3B5C06D64696}" type="slidenum">
              <a:rPr lang="nl-BE" smtClean="0"/>
              <a:pPr/>
              <a:t>‹nr.›</a:t>
            </a:fld>
            <a:endParaRPr lang="nl-BE"/>
          </a:p>
        </p:txBody>
      </p:sp>
      <p:sp>
        <p:nvSpPr>
          <p:cNvPr id="10" name="Tijdelijke aanduiding voor voettekst 9"/>
          <p:cNvSpPr>
            <a:spLocks noGrp="1"/>
          </p:cNvSpPr>
          <p:nvPr>
            <p:ph type="ftr" sz="quarter" idx="12"/>
          </p:nvPr>
        </p:nvSpPr>
        <p:spPr/>
        <p:txBody>
          <a:bodyPr/>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ijdelijke aanduiding voor teks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24" name="Tijdelijke aanduiding voor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15F7D6-B38F-475B-A924-1F9EF13D15B7}" type="datetimeFigureOut">
              <a:rPr lang="nl-BE" smtClean="0"/>
              <a:pPr/>
              <a:t>1/06/2013</a:t>
            </a:fld>
            <a:endParaRPr lang="nl-BE"/>
          </a:p>
        </p:txBody>
      </p:sp>
      <p:sp>
        <p:nvSpPr>
          <p:cNvPr id="10" name="Tijdelijke aanduiding voor voettekst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nl-BE"/>
          </a:p>
        </p:txBody>
      </p:sp>
      <p:sp>
        <p:nvSpPr>
          <p:cNvPr id="22" name="Tijdelijke aanduiding voor dianumm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45C3776-E678-4272-8C63-3B5C06D64696}" type="slidenum">
              <a:rPr lang="nl-BE" smtClean="0"/>
              <a:pPr/>
              <a:t>‹nr.›</a:t>
            </a:fld>
            <a:endParaRPr lang="nl-BE"/>
          </a:p>
        </p:txBody>
      </p:sp>
      <p:sp>
        <p:nvSpPr>
          <p:cNvPr id="5" name="Tijdelijke aanduiding voor titel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nl-NL" smtClean="0"/>
              <a:t>Klik om de stijl te bewerken</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r>
              <a:rPr lang="nl-BE" sz="3600" dirty="0" err="1" smtClean="0"/>
              <a:t>Bertolt</a:t>
            </a:r>
            <a:r>
              <a:rPr lang="nl-BE" sz="3600" dirty="0" smtClean="0"/>
              <a:t> Brecht (1898 – 1956)</a:t>
            </a:r>
            <a:endParaRPr lang="nl-BE" sz="3600" dirty="0"/>
          </a:p>
        </p:txBody>
      </p:sp>
      <p:sp>
        <p:nvSpPr>
          <p:cNvPr id="2" name="Titel 1"/>
          <p:cNvSpPr>
            <a:spLocks noGrp="1"/>
          </p:cNvSpPr>
          <p:nvPr>
            <p:ph type="ctrTitle"/>
          </p:nvPr>
        </p:nvSpPr>
        <p:spPr/>
        <p:txBody>
          <a:bodyPr/>
          <a:lstStyle/>
          <a:p>
            <a:r>
              <a:rPr lang="nl-BE" sz="6600" dirty="0" smtClean="0"/>
              <a:t>Wat Kost </a:t>
            </a:r>
            <a:r>
              <a:rPr lang="nl-BE" sz="6600" dirty="0"/>
              <a:t>H</a:t>
            </a:r>
            <a:r>
              <a:rPr lang="nl-BE" sz="6600" dirty="0" smtClean="0"/>
              <a:t>et IJzer</a:t>
            </a:r>
            <a:endParaRPr lang="nl-BE"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524000"/>
            <a:ext cx="8229600" cy="5073352"/>
          </a:xfrm>
        </p:spPr>
        <p:txBody>
          <a:bodyPr/>
          <a:lstStyle/>
          <a:p>
            <a:endParaRPr lang="nl-BE" dirty="0" smtClean="0"/>
          </a:p>
          <a:p>
            <a:r>
              <a:rPr lang="nl-BE" dirty="0" smtClean="0"/>
              <a:t>Meneer Britt: Senne</a:t>
            </a:r>
          </a:p>
          <a:p>
            <a:r>
              <a:rPr lang="nl-BE" dirty="0" smtClean="0"/>
              <a:t>Mevrouw </a:t>
            </a:r>
            <a:r>
              <a:rPr lang="nl-BE" dirty="0" err="1" smtClean="0"/>
              <a:t>Gall</a:t>
            </a:r>
            <a:r>
              <a:rPr lang="nl-BE" dirty="0" smtClean="0"/>
              <a:t>: </a:t>
            </a:r>
            <a:r>
              <a:rPr lang="nl-BE" dirty="0" err="1" smtClean="0"/>
              <a:t>Natasha</a:t>
            </a:r>
            <a:endParaRPr lang="nl-BE" dirty="0" smtClean="0"/>
          </a:p>
          <a:p>
            <a:r>
              <a:rPr lang="nl-BE" sz="4000" dirty="0" smtClean="0"/>
              <a:t>Engeland en Frankrijk</a:t>
            </a:r>
          </a:p>
          <a:p>
            <a:endParaRPr lang="nl-BE" sz="4000" dirty="0" smtClean="0"/>
          </a:p>
          <a:p>
            <a:endParaRPr lang="nl-BE" sz="4000" dirty="0" smtClean="0"/>
          </a:p>
          <a:p>
            <a:r>
              <a:rPr lang="nl-BE" dirty="0" smtClean="0"/>
              <a:t>Worden bekritiseerd voor hun trage actieonderneming</a:t>
            </a:r>
          </a:p>
          <a:p>
            <a:r>
              <a:rPr lang="nl-BE" dirty="0" smtClean="0"/>
              <a:t>Proberen een verbond te stichten tegen de klant = de </a:t>
            </a:r>
            <a:r>
              <a:rPr lang="nl-BE" dirty="0" err="1" smtClean="0"/>
              <a:t>volkenbond</a:t>
            </a:r>
            <a:r>
              <a:rPr lang="nl-BE" dirty="0" smtClean="0"/>
              <a:t>, voorloper van de VN</a:t>
            </a:r>
          </a:p>
          <a:p>
            <a:pPr>
              <a:buNone/>
            </a:pPr>
            <a:endParaRPr lang="nl-BE" dirty="0" smtClean="0"/>
          </a:p>
        </p:txBody>
      </p:sp>
      <p:sp>
        <p:nvSpPr>
          <p:cNvPr id="3" name="Titel 2"/>
          <p:cNvSpPr>
            <a:spLocks noGrp="1"/>
          </p:cNvSpPr>
          <p:nvPr>
            <p:ph type="title"/>
          </p:nvPr>
        </p:nvSpPr>
        <p:spPr/>
        <p:txBody>
          <a:bodyPr/>
          <a:lstStyle/>
          <a:p>
            <a:r>
              <a:rPr lang="nl-BE" dirty="0" smtClean="0"/>
              <a:t>Personages</a:t>
            </a:r>
            <a:endParaRPr lang="nl-BE" dirty="0"/>
          </a:p>
        </p:txBody>
      </p:sp>
      <p:pic>
        <p:nvPicPr>
          <p:cNvPr id="22530" name="Picture 2" descr="http://home.scarlet.be/~vzwvmg/vlag%20engeland.jpg"/>
          <p:cNvPicPr>
            <a:picLocks noChangeAspect="1" noChangeArrowheads="1"/>
          </p:cNvPicPr>
          <p:nvPr/>
        </p:nvPicPr>
        <p:blipFill>
          <a:blip r:embed="rId2" cstate="print"/>
          <a:srcRect/>
          <a:stretch>
            <a:fillRect/>
          </a:stretch>
        </p:blipFill>
        <p:spPr bwMode="auto">
          <a:xfrm>
            <a:off x="899592" y="3645024"/>
            <a:ext cx="2448272" cy="1237549"/>
          </a:xfrm>
          <a:prstGeom prst="rect">
            <a:avLst/>
          </a:prstGeom>
          <a:noFill/>
        </p:spPr>
      </p:pic>
      <p:pic>
        <p:nvPicPr>
          <p:cNvPr id="22532" name="Picture 4" descr="http://frans.philip-de-vos.be/images/vlag.jpg"/>
          <p:cNvPicPr>
            <a:picLocks noChangeAspect="1" noChangeArrowheads="1"/>
          </p:cNvPicPr>
          <p:nvPr/>
        </p:nvPicPr>
        <p:blipFill>
          <a:blip r:embed="rId3" cstate="print"/>
          <a:srcRect/>
          <a:stretch>
            <a:fillRect/>
          </a:stretch>
        </p:blipFill>
        <p:spPr bwMode="auto">
          <a:xfrm>
            <a:off x="4572000" y="3573017"/>
            <a:ext cx="2106452" cy="13681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0000" lnSpcReduction="20000"/>
          </a:bodyPr>
          <a:lstStyle/>
          <a:p>
            <a:r>
              <a:rPr lang="nl-BE" sz="2800" dirty="0" smtClean="0"/>
              <a:t>Voor Brecht was het theater een middel om verhoudingen in de maatschappij bloot te leggen en de toeschouwer en toneelspeler een kritische houding </a:t>
            </a:r>
            <a:r>
              <a:rPr lang="nl-BE" sz="2800" dirty="0" smtClean="0"/>
              <a:t>aan te leren </a:t>
            </a:r>
            <a:r>
              <a:rPr lang="nl-BE" sz="2800" dirty="0" err="1" smtClean="0"/>
              <a:t>t,o,v</a:t>
            </a:r>
            <a:r>
              <a:rPr lang="nl-BE" sz="2800" dirty="0" smtClean="0"/>
              <a:t>, </a:t>
            </a:r>
            <a:r>
              <a:rPr lang="nl-BE" sz="2800" smtClean="0"/>
              <a:t>de maatschappij.</a:t>
            </a:r>
            <a:endParaRPr lang="nl-BE" sz="2800" dirty="0" smtClean="0"/>
          </a:p>
          <a:p>
            <a:endParaRPr lang="nl-BE" dirty="0" smtClean="0"/>
          </a:p>
          <a:p>
            <a:pPr>
              <a:buNone/>
            </a:pPr>
            <a:r>
              <a:rPr lang="nl-BE" b="1" dirty="0" smtClean="0"/>
              <a:t>Kenmerken</a:t>
            </a:r>
          </a:p>
          <a:p>
            <a:pPr>
              <a:buNone/>
            </a:pPr>
            <a:endParaRPr lang="nl-BE" dirty="0" smtClean="0"/>
          </a:p>
          <a:p>
            <a:pPr>
              <a:lnSpc>
                <a:spcPct val="120000"/>
              </a:lnSpc>
              <a:spcBef>
                <a:spcPts val="0"/>
              </a:spcBef>
              <a:spcAft>
                <a:spcPts val="600"/>
              </a:spcAft>
            </a:pPr>
            <a:r>
              <a:rPr lang="nl-BE" dirty="0" smtClean="0"/>
              <a:t>De speler zal zich niet met zijn eigen rol identificeren. (= de personages, antihelden, moeten ons koud laten </a:t>
            </a:r>
            <a:r>
              <a:rPr lang="nl-BE" dirty="0" err="1" smtClean="0"/>
              <a:t>ipv</a:t>
            </a:r>
            <a:r>
              <a:rPr lang="nl-BE" dirty="0" smtClean="0"/>
              <a:t> medelijden opwekken)</a:t>
            </a:r>
          </a:p>
          <a:p>
            <a:pPr>
              <a:lnSpc>
                <a:spcPct val="120000"/>
              </a:lnSpc>
              <a:spcBef>
                <a:spcPts val="0"/>
              </a:spcBef>
              <a:spcAft>
                <a:spcPts val="600"/>
              </a:spcAft>
            </a:pPr>
            <a:endParaRPr lang="nl-BE" dirty="0" smtClean="0"/>
          </a:p>
          <a:p>
            <a:pPr lvl="0">
              <a:lnSpc>
                <a:spcPct val="120000"/>
              </a:lnSpc>
              <a:spcBef>
                <a:spcPts val="0"/>
              </a:spcBef>
              <a:spcAft>
                <a:spcPts val="600"/>
              </a:spcAft>
            </a:pPr>
            <a:r>
              <a:rPr lang="nl-BE" dirty="0" smtClean="0"/>
              <a:t>De toeschouwer zal zich niet inleven maar tot een kritische medespeler worden en houdt steeds een kritische afstand tot datgene wat zich op het toneel afspeelt (zoals bij sportwedstrijden) .</a:t>
            </a:r>
          </a:p>
          <a:p>
            <a:pPr lvl="0">
              <a:lnSpc>
                <a:spcPct val="120000"/>
              </a:lnSpc>
              <a:spcBef>
                <a:spcPts val="0"/>
              </a:spcBef>
              <a:spcAft>
                <a:spcPts val="600"/>
              </a:spcAft>
            </a:pPr>
            <a:endParaRPr lang="nl-BE" dirty="0" smtClean="0"/>
          </a:p>
          <a:p>
            <a:pPr lvl="0">
              <a:lnSpc>
                <a:spcPct val="120000"/>
              </a:lnSpc>
              <a:spcBef>
                <a:spcPts val="0"/>
              </a:spcBef>
              <a:spcAft>
                <a:spcPts val="600"/>
              </a:spcAft>
            </a:pPr>
            <a:r>
              <a:rPr lang="nl-BE" dirty="0" smtClean="0"/>
              <a:t>Niet het gespeelde, maar dat wat je kunt leren is belangrijk.</a:t>
            </a:r>
          </a:p>
          <a:p>
            <a:endParaRPr lang="nl-BE" dirty="0" smtClean="0"/>
          </a:p>
        </p:txBody>
      </p:sp>
      <p:sp>
        <p:nvSpPr>
          <p:cNvPr id="3" name="Titel 2"/>
          <p:cNvSpPr>
            <a:spLocks noGrp="1"/>
          </p:cNvSpPr>
          <p:nvPr>
            <p:ph type="title"/>
          </p:nvPr>
        </p:nvSpPr>
        <p:spPr/>
        <p:txBody>
          <a:bodyPr/>
          <a:lstStyle/>
          <a:p>
            <a:r>
              <a:rPr lang="nl-BE" dirty="0" smtClean="0"/>
              <a:t>Episch theater </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b="1" dirty="0" smtClean="0"/>
              <a:t>Doel</a:t>
            </a:r>
            <a:endParaRPr lang="nl-BE" dirty="0" smtClean="0"/>
          </a:p>
          <a:p>
            <a:r>
              <a:rPr lang="nl-BE" dirty="0" smtClean="0"/>
              <a:t>verhinderen dat men zich teveel in de personages of gebeurtenissen inleefde (= vervreemdingseffect),  zo kon de toeschouwer des te beter tot nadenken aangezet. </a:t>
            </a:r>
          </a:p>
          <a:p>
            <a:r>
              <a:rPr lang="nl-BE" dirty="0" smtClean="0"/>
              <a:t>(Brecht liet zijn stukken dan ook vaak in het verleden of in een ver land spelen. Zo kon het publiek een objectiever en scherper oordeel vellen over de inhoud.)</a:t>
            </a:r>
          </a:p>
          <a:p>
            <a:endParaRPr lang="nl-BE" dirty="0"/>
          </a:p>
        </p:txBody>
      </p:sp>
      <p:sp>
        <p:nvSpPr>
          <p:cNvPr id="3" name="Titel 2"/>
          <p:cNvSpPr>
            <a:spLocks noGrp="1"/>
          </p:cNvSpPr>
          <p:nvPr>
            <p:ph type="title"/>
          </p:nvPr>
        </p:nvSpPr>
        <p:spPr/>
        <p:txBody>
          <a:bodyPr/>
          <a:lstStyle/>
          <a:p>
            <a:r>
              <a:rPr lang="nl-BE" dirty="0" smtClean="0"/>
              <a:t>Episch theater</a:t>
            </a:r>
            <a:endParaRPr lang="nl-B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endParaRPr lang="nl-BE" dirty="0" smtClean="0"/>
          </a:p>
          <a:p>
            <a:r>
              <a:rPr lang="nl-BE" dirty="0" smtClean="0"/>
              <a:t>In proloog: “</a:t>
            </a:r>
            <a:r>
              <a:rPr lang="nl-BE" i="1" dirty="0" smtClean="0"/>
              <a:t>De betekenis  van deze parabel zal ik nog niet verklappen, maar iedereen met een beetje verstand zal het wel snappen.”</a:t>
            </a:r>
          </a:p>
          <a:p>
            <a:endParaRPr lang="nl-BE" i="1" dirty="0" smtClean="0"/>
          </a:p>
          <a:p>
            <a:r>
              <a:rPr lang="nl-BE" dirty="0" smtClean="0"/>
              <a:t>In die tijd snapte waarschijnlijk niet alle mensen alle verwijzingen in het toneel. Ze waren vaak niet volledig op de hoogte wat er allemaal gebeurde.</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SVEN: Er wordt minder gerookt tegenwoordig. (r. 28)</a:t>
            </a:r>
          </a:p>
          <a:p>
            <a:r>
              <a:rPr lang="nl-BE" dirty="0" smtClean="0">
                <a:sym typeface="Wingdings"/>
              </a:rPr>
              <a:t></a:t>
            </a:r>
            <a:r>
              <a:rPr lang="nl-BE" dirty="0" smtClean="0"/>
              <a:t> </a:t>
            </a:r>
            <a:r>
              <a:rPr lang="nl-BE" i="1" dirty="0" smtClean="0"/>
              <a:t>De Anschluss van Oostenrijk</a:t>
            </a:r>
          </a:p>
          <a:p>
            <a:endParaRPr lang="nl-BE" i="1" dirty="0" smtClean="0"/>
          </a:p>
          <a:p>
            <a:r>
              <a:rPr lang="nl-BE" dirty="0" smtClean="0"/>
              <a:t>De opname van Oostenrijk in het Duitse rijk, Oostenrijkse nazi’s domineren de cultuur en de politiek waardoor de banden met de andere landen ernstig geschonden worden.</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VO: Hij noemde me meteen bij de voornaam en vertelde me dat we verwant waren. (r. 48)</a:t>
            </a:r>
          </a:p>
          <a:p>
            <a:r>
              <a:rPr lang="nl-BE" dirty="0" smtClean="0">
                <a:sym typeface="Wingdings"/>
              </a:rPr>
              <a:t></a:t>
            </a:r>
            <a:r>
              <a:rPr lang="nl-BE" dirty="0" smtClean="0"/>
              <a:t> </a:t>
            </a:r>
            <a:r>
              <a:rPr lang="nl-BE" i="1" dirty="0" smtClean="0"/>
              <a:t>Annexatiepolitiek van </a:t>
            </a:r>
            <a:r>
              <a:rPr lang="nl-BE" i="1" dirty="0" err="1" smtClean="0"/>
              <a:t>Hitler</a:t>
            </a:r>
            <a:r>
              <a:rPr lang="nl-BE" i="1" dirty="0" smtClean="0"/>
              <a:t> </a:t>
            </a:r>
          </a:p>
          <a:p>
            <a:endParaRPr lang="nl-BE" dirty="0" smtClean="0"/>
          </a:p>
          <a:p>
            <a:endParaRPr lang="nl-BE" dirty="0" smtClean="0"/>
          </a:p>
          <a:p>
            <a:r>
              <a:rPr lang="nl-BE" dirty="0" err="1" smtClean="0"/>
              <a:t>Hitler</a:t>
            </a:r>
            <a:r>
              <a:rPr lang="nl-BE" dirty="0" smtClean="0"/>
              <a:t>  wil alle bevolkingsgroepen van het Germaanse ras (verwante bevolkingsgroepen) inlijven in het Duitse Rijk. </a:t>
            </a:r>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VO: Zodra hij ontdekt dat hij met iemand verwant is, dan kan hij zonder die persoon helemaal niet meer leven (r. 62-63)</a:t>
            </a:r>
          </a:p>
          <a:p>
            <a:r>
              <a:rPr lang="nl-BE" dirty="0" smtClean="0">
                <a:sym typeface="Wingdings"/>
              </a:rPr>
              <a:t></a:t>
            </a:r>
            <a:r>
              <a:rPr lang="nl-BE" dirty="0" smtClean="0"/>
              <a:t> </a:t>
            </a:r>
            <a:r>
              <a:rPr lang="nl-BE" i="1" dirty="0" smtClean="0"/>
              <a:t>het </a:t>
            </a:r>
            <a:r>
              <a:rPr lang="nl-BE" i="1" dirty="0" err="1" smtClean="0"/>
              <a:t>Groot-Duistland-idee</a:t>
            </a:r>
            <a:endParaRPr lang="nl-BE" i="1"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VO: Nee, maar hij brulde zo, toen hij dat zei. (r. 65)</a:t>
            </a:r>
          </a:p>
          <a:p>
            <a:r>
              <a:rPr lang="nl-BE" dirty="0" smtClean="0">
                <a:sym typeface="Wingdings"/>
              </a:rPr>
              <a:t></a:t>
            </a:r>
            <a:r>
              <a:rPr lang="nl-BE" dirty="0" smtClean="0"/>
              <a:t> </a:t>
            </a:r>
            <a:r>
              <a:rPr lang="nl-BE" i="1" dirty="0" smtClean="0"/>
              <a:t>Spreekstijl van </a:t>
            </a:r>
            <a:r>
              <a:rPr lang="nl-BE" i="1" dirty="0" err="1" smtClean="0"/>
              <a:t>Hitler</a:t>
            </a:r>
            <a:endParaRPr lang="nl-BE" i="1" dirty="0" smtClean="0"/>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VO: Helaas zijn wapens zeer duur. (r. 86)</a:t>
            </a:r>
          </a:p>
          <a:p>
            <a:r>
              <a:rPr lang="nl-BE" dirty="0" smtClean="0">
                <a:sym typeface="Wingdings"/>
              </a:rPr>
              <a:t></a:t>
            </a:r>
            <a:r>
              <a:rPr lang="nl-BE" dirty="0" smtClean="0"/>
              <a:t> </a:t>
            </a:r>
            <a:r>
              <a:rPr lang="nl-BE" i="1" dirty="0" smtClean="0"/>
              <a:t>Verwijzing naar de economische crisis	</a:t>
            </a:r>
          </a:p>
          <a:p>
            <a:endParaRPr lang="nl-BE" i="1"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Klant: U kende mijn broer. Hij kwam hier dikwijls. (r.100)</a:t>
            </a:r>
          </a:p>
          <a:p>
            <a:r>
              <a:rPr lang="nl-BE" dirty="0" smtClean="0">
                <a:sym typeface="Wingdings"/>
              </a:rPr>
              <a:t></a:t>
            </a:r>
            <a:r>
              <a:rPr lang="nl-BE" i="1" dirty="0" smtClean="0"/>
              <a:t> Keizer </a:t>
            </a:r>
            <a:r>
              <a:rPr lang="nl-BE" i="1" dirty="0" err="1" smtClean="0"/>
              <a:t>Wilhelm</a:t>
            </a:r>
            <a:r>
              <a:rPr lang="nl-BE" i="1" dirty="0" smtClean="0"/>
              <a:t> II, klant tijdens WO I</a:t>
            </a:r>
            <a:endParaRPr lang="nl-BE" dirty="0" smtClean="0"/>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gigantische</a:t>
            </a:r>
            <a:r>
              <a:rPr lang="nl-BE" b="1" dirty="0" smtClean="0"/>
              <a:t> </a:t>
            </a:r>
            <a:r>
              <a:rPr lang="nl-BE" dirty="0" smtClean="0"/>
              <a:t>herstelbetaling vanwege de WO I</a:t>
            </a:r>
          </a:p>
          <a:p>
            <a:pPr>
              <a:buNone/>
            </a:pPr>
            <a:r>
              <a:rPr lang="nl-BE" dirty="0" smtClean="0"/>
              <a:t>   =&gt; crisis</a:t>
            </a:r>
          </a:p>
          <a:p>
            <a:r>
              <a:rPr lang="nl-BE" dirty="0" smtClean="0"/>
              <a:t>Hitler  </a:t>
            </a:r>
            <a:r>
              <a:rPr lang="nl-BE" dirty="0" smtClean="0"/>
              <a:t>aan de macht</a:t>
            </a:r>
          </a:p>
          <a:p>
            <a:r>
              <a:rPr lang="nl-BE" dirty="0" smtClean="0"/>
              <a:t>Inlijven van Oostenrijk, </a:t>
            </a:r>
            <a:r>
              <a:rPr lang="nl-BE" dirty="0" smtClean="0"/>
              <a:t>Tsjechië-Slovakije in Duitse rijk, </a:t>
            </a:r>
            <a:r>
              <a:rPr lang="nl-BE" dirty="0" smtClean="0"/>
              <a:t>inval van Polen</a:t>
            </a:r>
          </a:p>
          <a:p>
            <a:r>
              <a:rPr lang="nl-BE" dirty="0" smtClean="0"/>
              <a:t>Engeland en Frankrijk komen pas in actie na inval van België</a:t>
            </a:r>
          </a:p>
          <a:p>
            <a:r>
              <a:rPr lang="nl-BE" dirty="0" smtClean="0"/>
              <a:t>Zweden = neutraal</a:t>
            </a:r>
          </a:p>
        </p:txBody>
      </p:sp>
      <p:sp>
        <p:nvSpPr>
          <p:cNvPr id="3" name="Titel 2"/>
          <p:cNvSpPr>
            <a:spLocks noGrp="1"/>
          </p:cNvSpPr>
          <p:nvPr>
            <p:ph type="title"/>
          </p:nvPr>
        </p:nvSpPr>
        <p:spPr/>
        <p:txBody>
          <a:bodyPr/>
          <a:lstStyle/>
          <a:p>
            <a:r>
              <a:rPr lang="nl-BE" dirty="0" smtClean="0"/>
              <a:t>Historische Achtergrond</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Klant: Het zijn allemaal hongerlijders. (r. 149)</a:t>
            </a:r>
          </a:p>
          <a:p>
            <a:pPr>
              <a:buNone/>
            </a:pPr>
            <a:r>
              <a:rPr lang="nl-BE" dirty="0" smtClean="0">
                <a:sym typeface="Wingdings"/>
              </a:rPr>
              <a:t></a:t>
            </a:r>
            <a:r>
              <a:rPr lang="nl-BE" i="1" dirty="0" smtClean="0"/>
              <a:t>de communisten </a:t>
            </a:r>
          </a:p>
          <a:p>
            <a:pPr>
              <a:buNone/>
            </a:pPr>
            <a:endParaRPr lang="nl-BE" i="1" dirty="0" smtClean="0"/>
          </a:p>
          <a:p>
            <a:r>
              <a:rPr lang="nl-BE" dirty="0" err="1" smtClean="0"/>
              <a:t>Hitler</a:t>
            </a:r>
            <a:r>
              <a:rPr lang="nl-BE" dirty="0" smtClean="0"/>
              <a:t> had iets tegen communisten</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TSJ: Van Oostenrijk, werd zomaar midden op straat overvallen. Vermoord en beroofd. (r. 191-193)</a:t>
            </a:r>
          </a:p>
          <a:p>
            <a:r>
              <a:rPr lang="nl-BE" dirty="0" smtClean="0">
                <a:sym typeface="Wingdings"/>
              </a:rPr>
              <a:t></a:t>
            </a:r>
            <a:r>
              <a:rPr lang="nl-BE" dirty="0" smtClean="0"/>
              <a:t> </a:t>
            </a:r>
            <a:r>
              <a:rPr lang="nl-BE" i="1" dirty="0" smtClean="0"/>
              <a:t>Oostenrijk kon zich niet verweren.</a:t>
            </a:r>
            <a:endParaRPr lang="nl-BE" dirty="0" smtClean="0"/>
          </a:p>
          <a:p>
            <a:r>
              <a:rPr lang="nl-BE" dirty="0" smtClean="0"/>
              <a:t> </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TSJ: Ze willen nu een burgermilitie oprichten. (r. 195)</a:t>
            </a:r>
          </a:p>
          <a:p>
            <a:r>
              <a:rPr lang="nl-BE" dirty="0" smtClean="0">
                <a:sym typeface="Wingdings"/>
              </a:rPr>
              <a:t></a:t>
            </a:r>
            <a:r>
              <a:rPr lang="nl-BE" dirty="0" smtClean="0"/>
              <a:t> </a:t>
            </a:r>
            <a:r>
              <a:rPr lang="nl-BE" i="1" dirty="0" smtClean="0"/>
              <a:t>de Volkenbond (voorloper van de UNO)</a:t>
            </a:r>
          </a:p>
          <a:p>
            <a:endParaRPr lang="nl-BE" dirty="0" smtClean="0"/>
          </a:p>
          <a:p>
            <a:r>
              <a:rPr lang="nl-BE" dirty="0" smtClean="0"/>
              <a:t>De Volkenbond of Volkerenbond werd op 25 januari 1919 opgericht op basis van het Verdrag van </a:t>
            </a:r>
            <a:r>
              <a:rPr lang="nl-BE" dirty="0" err="1" smtClean="0"/>
              <a:t>Versailles</a:t>
            </a:r>
            <a:r>
              <a:rPr lang="nl-BE" dirty="0" smtClean="0"/>
              <a:t> met de intentie om via een supranationale organisatie 'een einde aan alle oorlogen' te maken.</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SVEN: Ik ben veel te vredelievend. (r. 200)</a:t>
            </a:r>
          </a:p>
          <a:p>
            <a:r>
              <a:rPr lang="nl-BE" dirty="0" smtClean="0">
                <a:sym typeface="Wingdings"/>
              </a:rPr>
              <a:t></a:t>
            </a:r>
            <a:r>
              <a:rPr lang="nl-BE" dirty="0" smtClean="0"/>
              <a:t> neutraliteit van Zweden</a:t>
            </a:r>
          </a:p>
          <a:p>
            <a:pPr>
              <a:buNone/>
            </a:pPr>
            <a:r>
              <a:rPr lang="nl-BE" dirty="0" smtClean="0"/>
              <a:t> </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Klant: Mevrouw Tsjech heeft op aanbeveling van naaste verwanten die bij haar logeerden … (r. 409)</a:t>
            </a:r>
          </a:p>
          <a:p>
            <a:r>
              <a:rPr lang="nl-BE" dirty="0" smtClean="0">
                <a:sym typeface="Wingdings"/>
              </a:rPr>
              <a:t></a:t>
            </a:r>
            <a:r>
              <a:rPr lang="nl-BE" i="1" dirty="0" err="1" smtClean="0"/>
              <a:t>Duitstaligen</a:t>
            </a:r>
            <a:r>
              <a:rPr lang="nl-BE" i="1" dirty="0" smtClean="0"/>
              <a:t> in Tsjecho-Slowakije</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BE" dirty="0" smtClean="0"/>
          </a:p>
          <a:p>
            <a:r>
              <a:rPr lang="nl-BE" dirty="0" smtClean="0"/>
              <a:t>Klant: … Weet u, ik ga nu eten halen. (r. 500)</a:t>
            </a:r>
          </a:p>
          <a:p>
            <a:r>
              <a:rPr lang="nl-BE" dirty="0" smtClean="0">
                <a:sym typeface="Wingdings"/>
              </a:rPr>
              <a:t></a:t>
            </a:r>
            <a:r>
              <a:rPr lang="nl-BE" dirty="0" smtClean="0"/>
              <a:t> mei 1940, het begin van de echte oorlog</a:t>
            </a:r>
          </a:p>
          <a:p>
            <a:endParaRPr lang="nl-BE" dirty="0"/>
          </a:p>
        </p:txBody>
      </p:sp>
      <p:sp>
        <p:nvSpPr>
          <p:cNvPr id="3" name="Titel 2"/>
          <p:cNvSpPr>
            <a:spLocks noGrp="1"/>
          </p:cNvSpPr>
          <p:nvPr>
            <p:ph type="title"/>
          </p:nvPr>
        </p:nvSpPr>
        <p:spPr/>
        <p:txBody>
          <a:bodyPr/>
          <a:lstStyle/>
          <a:p>
            <a:r>
              <a:rPr lang="nl-BE" dirty="0" smtClean="0"/>
              <a:t>Verwijzingen</a:t>
            </a:r>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flipH="1">
            <a:off x="395536" y="152400"/>
            <a:ext cx="61664" cy="108248"/>
          </a:xfrm>
        </p:spPr>
        <p:txBody>
          <a:bodyPr>
            <a:normAutofit fontScale="90000"/>
          </a:bodyPr>
          <a:lstStyle/>
          <a:p>
            <a:endParaRPr lang="nl-BE" dirty="0"/>
          </a:p>
        </p:txBody>
      </p:sp>
      <p:sp>
        <p:nvSpPr>
          <p:cNvPr id="2" name="Tijdelijke aanduiding voor inhoud 1"/>
          <p:cNvSpPr>
            <a:spLocks noGrp="1"/>
          </p:cNvSpPr>
          <p:nvPr>
            <p:ph sz="quarter" idx="4294967295"/>
          </p:nvPr>
        </p:nvSpPr>
        <p:spPr>
          <a:xfrm>
            <a:off x="0" y="188640"/>
            <a:ext cx="9144000" cy="6264696"/>
          </a:xfrm>
        </p:spPr>
        <p:txBody>
          <a:bodyPr>
            <a:noAutofit/>
          </a:bodyPr>
          <a:lstStyle/>
          <a:p>
            <a:endParaRPr lang="nl-BE" sz="1800" dirty="0" smtClean="0"/>
          </a:p>
          <a:p>
            <a:r>
              <a:rPr lang="nl-BE" sz="1800" dirty="0" smtClean="0"/>
              <a:t>In </a:t>
            </a:r>
            <a:r>
              <a:rPr lang="nl-BE" sz="1800" dirty="0"/>
              <a:t>de jaren dertig van de twintigste eeuw werd de wereld, en vooral Duitsland, dat gebukt ging onder een gigantische herstelbetaling vanwege de Eerste Wereldoorlog, geteisterd door een zware economische crisis die grote werkloosheid en algemene armoede veroorzaakten. De opkomende politicus Hitler wist handig van deze noodsituatie gebruik te maken en hij beloofde het Duitse volk werk en rijkdom. Bovendien vertelde hij hun dat zij als Duitsers voorbestemd waren om over de wereld te heersen. Toen Hitler in 1933 aan de macht kwam, begon hij zich dadelijk te concentreren op het buitenland. Hij bouwde een modern en mobiel leger uit om aan zijn land de nodige ‘Lebensraum’ te geven. Omdat hij zo bezorgd was voor het welzijn van het Germaanse ras, begon hij buitenlandse bevolkingsgroepen in te lijven waarvan hij stelde dat ze tot het Duitse volk behoorden. Deze </a:t>
            </a:r>
            <a:r>
              <a:rPr lang="nl-BE" sz="1800" dirty="0" err="1"/>
              <a:t>bevolkinggroepen</a:t>
            </a:r>
            <a:r>
              <a:rPr lang="nl-BE" sz="1800" dirty="0"/>
              <a:t> vond hij in de eerste plaats in Oostenrijk (de ‘Anschluss’) en in </a:t>
            </a:r>
            <a:r>
              <a:rPr lang="nl-BE" sz="1800" dirty="0" err="1"/>
              <a:t>Tsjechoslovakije</a:t>
            </a:r>
            <a:r>
              <a:rPr lang="nl-BE" sz="1800" dirty="0"/>
              <a:t>. In dit laatste land bood hij de achtentwintig procent Duitsers zijn bescherming aan. Deze zogenaamde broederlijke hulp kwam neer op een genadeloze inname zonder oorlogsverklaring, een ‘Blitzkrieg’. Volgens het Verdrag van Versailles mocht Duitsland geen militaire avonturen meer beginnen in Europa, maar Frankrijk en Engeland wilden een oorlog vermijden en lieten Hitler jarenlang schaamteloos begaan. Toen Hitler in 1939 Polen binnenviel, verklaarden ze de oorlog en deden niets… Pas toen Duitsland zelf aanviel in mei 1940 en in enkele dagen België, Nederland en Frankrijk overrompelde, kwam het tot een gewapend treffen. Enkele landen, zoals Zweden, bleven liever neutraal. Wel haalde Zweden financieel voordeel uit die oorlog, want het verkocht grote hoeveelheden ijzer aan Duitsland.</a:t>
            </a:r>
          </a:p>
        </p:txBody>
      </p:sp>
    </p:spTree>
    <p:extLst>
      <p:ext uri="{BB962C8B-B14F-4D97-AF65-F5344CB8AC3E}">
        <p14:creationId xmlns:p14="http://schemas.microsoft.com/office/powerpoint/2010/main" val="358565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BE" dirty="0" smtClean="0"/>
              <a:t>Een parabel is een kort verhaal waarin met allerlei symbolen en metaforen politieke of maatschappelijke situaties worden gehekeld. </a:t>
            </a:r>
          </a:p>
          <a:p>
            <a:endParaRPr lang="nl-BE" dirty="0" smtClean="0"/>
          </a:p>
          <a:p>
            <a:r>
              <a:rPr lang="nl-BE" dirty="0" smtClean="0"/>
              <a:t>In de Bijbel, vaak spirituele  ideeën</a:t>
            </a:r>
          </a:p>
          <a:p>
            <a:r>
              <a:rPr lang="nl-BE" dirty="0" smtClean="0"/>
              <a:t>Bv: Barmhartige Samaritaan, Verloren Zoon, …</a:t>
            </a:r>
          </a:p>
          <a:p>
            <a:endParaRPr lang="nl-BE" dirty="0"/>
          </a:p>
        </p:txBody>
      </p:sp>
      <p:sp>
        <p:nvSpPr>
          <p:cNvPr id="2" name="Titel 1"/>
          <p:cNvSpPr>
            <a:spLocks noGrp="1"/>
          </p:cNvSpPr>
          <p:nvPr>
            <p:ph type="title"/>
          </p:nvPr>
        </p:nvSpPr>
        <p:spPr/>
        <p:txBody>
          <a:bodyPr>
            <a:normAutofit/>
          </a:bodyPr>
          <a:lstStyle/>
          <a:p>
            <a:r>
              <a:rPr lang="nl-BE" sz="5400" dirty="0" smtClean="0"/>
              <a:t>Parabel</a:t>
            </a:r>
            <a:endParaRPr lang="nl-BE"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err="1" smtClean="0"/>
              <a:t>Bertolt</a:t>
            </a:r>
            <a:r>
              <a:rPr lang="nl-BE" dirty="0" smtClean="0"/>
              <a:t> Brecht schreef het stuk in 1939, hij geeft een reactie op de betrokkenheid van Zweden die eigenlijk neutraal wenste te zijn in WO II en hij bekritiseert ook het gedrag van de andere landen.</a:t>
            </a:r>
          </a:p>
          <a:p>
            <a:endParaRPr lang="nl-BE" dirty="0" smtClean="0"/>
          </a:p>
          <a:p>
            <a:r>
              <a:rPr lang="nl-BE" dirty="0" smtClean="0"/>
              <a:t>Elk personage stelt een land voor en zijn acties komen overeen met zijn gedrag tijdens WO II</a:t>
            </a:r>
          </a:p>
          <a:p>
            <a:endParaRPr lang="nl-BE" dirty="0" smtClean="0"/>
          </a:p>
          <a:p>
            <a:r>
              <a:rPr lang="nl-BE" dirty="0" err="1" smtClean="0"/>
              <a:t>Ijzer</a:t>
            </a:r>
            <a:r>
              <a:rPr lang="nl-BE" dirty="0" smtClean="0"/>
              <a:t> = wapens</a:t>
            </a:r>
            <a:endParaRPr lang="nl-BE" dirty="0"/>
          </a:p>
        </p:txBody>
      </p:sp>
      <p:sp>
        <p:nvSpPr>
          <p:cNvPr id="3" name="Titel 2"/>
          <p:cNvSpPr>
            <a:spLocks noGrp="1"/>
          </p:cNvSpPr>
          <p:nvPr>
            <p:ph type="title"/>
          </p:nvPr>
        </p:nvSpPr>
        <p:spPr/>
        <p:txBody>
          <a:bodyPr/>
          <a:lstStyle/>
          <a:p>
            <a:r>
              <a:rPr lang="nl-BE" sz="5400" dirty="0" smtClean="0"/>
              <a:t>Parabel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524000"/>
            <a:ext cx="8229600" cy="4641304"/>
          </a:xfrm>
        </p:spPr>
        <p:txBody>
          <a:bodyPr>
            <a:normAutofit/>
          </a:bodyPr>
          <a:lstStyle/>
          <a:p>
            <a:endParaRPr lang="nl-BE" dirty="0" smtClean="0"/>
          </a:p>
          <a:p>
            <a:r>
              <a:rPr lang="nl-BE" dirty="0" smtClean="0"/>
              <a:t>De ijzerhandelaar, </a:t>
            </a:r>
            <a:r>
              <a:rPr lang="nl-BE" dirty="0" err="1" smtClean="0"/>
              <a:t>Svendson</a:t>
            </a:r>
            <a:r>
              <a:rPr lang="nl-BE" dirty="0" smtClean="0"/>
              <a:t>: Anne, Sofie en Veerle</a:t>
            </a:r>
          </a:p>
          <a:p>
            <a:r>
              <a:rPr lang="nl-BE" sz="4000" dirty="0" smtClean="0"/>
              <a:t>Zweden</a:t>
            </a:r>
          </a:p>
          <a:p>
            <a:endParaRPr lang="nl-BE" sz="4000" dirty="0" smtClean="0"/>
          </a:p>
          <a:p>
            <a:pPr>
              <a:buNone/>
            </a:pPr>
            <a:endParaRPr lang="nl-BE" dirty="0" smtClean="0"/>
          </a:p>
          <a:p>
            <a:r>
              <a:rPr lang="nl-BE" dirty="0" smtClean="0"/>
              <a:t>Zweden bleef zogezegd neutraal in de oorlog, maar het haalde veel financieel voordeel door aan Duitsland ijzer te verkopen. Ook al pleegt de klant vele misdaden, toch blijft </a:t>
            </a:r>
            <a:r>
              <a:rPr lang="nl-BE" dirty="0" err="1" smtClean="0"/>
              <a:t>Svendson</a:t>
            </a:r>
            <a:r>
              <a:rPr lang="nl-BE" dirty="0" smtClean="0"/>
              <a:t> aan hem verkopen.</a:t>
            </a:r>
          </a:p>
          <a:p>
            <a:pPr>
              <a:buNone/>
            </a:pPr>
            <a:endParaRPr lang="nl-BE" dirty="0"/>
          </a:p>
        </p:txBody>
      </p:sp>
      <p:sp>
        <p:nvSpPr>
          <p:cNvPr id="3" name="Titel 2"/>
          <p:cNvSpPr>
            <a:spLocks noGrp="1"/>
          </p:cNvSpPr>
          <p:nvPr>
            <p:ph type="title"/>
          </p:nvPr>
        </p:nvSpPr>
        <p:spPr/>
        <p:txBody>
          <a:bodyPr/>
          <a:lstStyle/>
          <a:p>
            <a:r>
              <a:rPr lang="nl-BE" dirty="0" smtClean="0"/>
              <a:t>Personages</a:t>
            </a:r>
            <a:endParaRPr lang="nl-BE" dirty="0"/>
          </a:p>
        </p:txBody>
      </p:sp>
      <p:pic>
        <p:nvPicPr>
          <p:cNvPr id="1026" name="Picture 2" descr="http://stalkredactie.files.wordpress.com/2009/11/vlag-van-zweden.png"/>
          <p:cNvPicPr>
            <a:picLocks noChangeAspect="1" noChangeArrowheads="1"/>
          </p:cNvPicPr>
          <p:nvPr/>
        </p:nvPicPr>
        <p:blipFill>
          <a:blip r:embed="rId2" cstate="print"/>
          <a:srcRect/>
          <a:stretch>
            <a:fillRect/>
          </a:stretch>
        </p:blipFill>
        <p:spPr bwMode="auto">
          <a:xfrm>
            <a:off x="4644008" y="2780928"/>
            <a:ext cx="2073830" cy="12961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524000"/>
            <a:ext cx="8229600" cy="4641304"/>
          </a:xfrm>
        </p:spPr>
        <p:txBody>
          <a:bodyPr>
            <a:normAutofit/>
          </a:bodyPr>
          <a:lstStyle/>
          <a:p>
            <a:endParaRPr lang="nl-BE" dirty="0" smtClean="0"/>
          </a:p>
          <a:p>
            <a:r>
              <a:rPr lang="nl-BE" dirty="0" smtClean="0"/>
              <a:t>De geheimzinnige klant: Seth, Jens en Pieter</a:t>
            </a:r>
          </a:p>
          <a:p>
            <a:r>
              <a:rPr lang="nl-BE" sz="4000" dirty="0" smtClean="0"/>
              <a:t>Duitsland</a:t>
            </a:r>
          </a:p>
          <a:p>
            <a:endParaRPr lang="nl-BE" sz="4000" dirty="0" smtClean="0"/>
          </a:p>
          <a:p>
            <a:pPr>
              <a:buNone/>
            </a:pPr>
            <a:endParaRPr lang="nl-BE" dirty="0" smtClean="0"/>
          </a:p>
          <a:p>
            <a:r>
              <a:rPr lang="nl-BE" dirty="0" smtClean="0"/>
              <a:t>Duitsland kocht veel ijzer  van Zweden </a:t>
            </a:r>
            <a:r>
              <a:rPr lang="nl-BE" dirty="0" smtClean="0"/>
              <a:t>om </a:t>
            </a:r>
            <a:r>
              <a:rPr lang="nl-BE" dirty="0" smtClean="0"/>
              <a:t>wapens te maken. Alle moorden die de klant pleegt stellen de veroveringen van Duitsland tijdens WOII voor.</a:t>
            </a:r>
            <a:endParaRPr lang="nl-BE" dirty="0"/>
          </a:p>
        </p:txBody>
      </p:sp>
      <p:sp>
        <p:nvSpPr>
          <p:cNvPr id="3" name="Titel 2"/>
          <p:cNvSpPr>
            <a:spLocks noGrp="1"/>
          </p:cNvSpPr>
          <p:nvPr>
            <p:ph type="title"/>
          </p:nvPr>
        </p:nvSpPr>
        <p:spPr/>
        <p:txBody>
          <a:bodyPr/>
          <a:lstStyle/>
          <a:p>
            <a:r>
              <a:rPr lang="nl-BE" dirty="0" smtClean="0"/>
              <a:t>Personages</a:t>
            </a:r>
            <a:endParaRPr lang="nl-BE" dirty="0"/>
          </a:p>
        </p:txBody>
      </p:sp>
      <p:pic>
        <p:nvPicPr>
          <p:cNvPr id="19458" name="Picture 2" descr="http://www.voetstappen.nl/buitenland/duitsland/images/duitsland_vlag.jpg"/>
          <p:cNvPicPr>
            <a:picLocks noChangeAspect="1" noChangeArrowheads="1"/>
          </p:cNvPicPr>
          <p:nvPr/>
        </p:nvPicPr>
        <p:blipFill>
          <a:blip r:embed="rId2" cstate="print"/>
          <a:srcRect/>
          <a:stretch>
            <a:fillRect/>
          </a:stretch>
        </p:blipFill>
        <p:spPr bwMode="auto">
          <a:xfrm>
            <a:off x="4283968" y="2852936"/>
            <a:ext cx="1967317" cy="12809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endParaRPr lang="nl-BE" dirty="0" smtClean="0"/>
          </a:p>
          <a:p>
            <a:r>
              <a:rPr lang="nl-BE" dirty="0" smtClean="0"/>
              <a:t>De Tabakshandelaar, mevrouw  Van Oostenrijk: Amber</a:t>
            </a:r>
          </a:p>
          <a:p>
            <a:r>
              <a:rPr lang="nl-BE" sz="4000" dirty="0" smtClean="0"/>
              <a:t>Oostenrijk</a:t>
            </a:r>
          </a:p>
          <a:p>
            <a:endParaRPr lang="nl-BE" sz="4000" dirty="0" smtClean="0"/>
          </a:p>
          <a:p>
            <a:endParaRPr lang="nl-BE" sz="4000" dirty="0" smtClean="0"/>
          </a:p>
          <a:p>
            <a:r>
              <a:rPr lang="nl-BE" dirty="0" smtClean="0"/>
              <a:t>Tabak is een belangrijk exportproduct van Oostenrijk. De moord van mevrouw Van Oostenrijk symboliseert de opname van Oostenrijk in het Duitse rijk.</a:t>
            </a:r>
          </a:p>
          <a:p>
            <a:endParaRPr lang="nl-BE" sz="4000" dirty="0" smtClean="0"/>
          </a:p>
          <a:p>
            <a:pPr>
              <a:buNone/>
            </a:pPr>
            <a:endParaRPr lang="nl-BE" dirty="0" smtClean="0"/>
          </a:p>
        </p:txBody>
      </p:sp>
      <p:sp>
        <p:nvSpPr>
          <p:cNvPr id="3" name="Titel 2"/>
          <p:cNvSpPr>
            <a:spLocks noGrp="1"/>
          </p:cNvSpPr>
          <p:nvPr>
            <p:ph type="title"/>
          </p:nvPr>
        </p:nvSpPr>
        <p:spPr/>
        <p:txBody>
          <a:bodyPr/>
          <a:lstStyle/>
          <a:p>
            <a:r>
              <a:rPr lang="nl-BE" dirty="0" smtClean="0"/>
              <a:t>Personages</a:t>
            </a:r>
            <a:endParaRPr lang="nl-BE" dirty="0"/>
          </a:p>
        </p:txBody>
      </p:sp>
      <p:pic>
        <p:nvPicPr>
          <p:cNvPr id="18434" name="Picture 2" descr="http://www.geschiedenis.nl/art/uploads/vlaggen/vlag/700px-Flag_of_Austria.png"/>
          <p:cNvPicPr>
            <a:picLocks noChangeAspect="1" noChangeArrowheads="1"/>
          </p:cNvPicPr>
          <p:nvPr/>
        </p:nvPicPr>
        <p:blipFill>
          <a:blip r:embed="rId2" cstate="print"/>
          <a:srcRect/>
          <a:stretch>
            <a:fillRect/>
          </a:stretch>
        </p:blipFill>
        <p:spPr bwMode="auto">
          <a:xfrm>
            <a:off x="4355976" y="2852937"/>
            <a:ext cx="2160240" cy="14411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524000"/>
            <a:ext cx="8229600" cy="4641304"/>
          </a:xfrm>
        </p:spPr>
        <p:txBody>
          <a:bodyPr>
            <a:normAutofit/>
          </a:bodyPr>
          <a:lstStyle/>
          <a:p>
            <a:endParaRPr lang="nl-BE" dirty="0" smtClean="0"/>
          </a:p>
          <a:p>
            <a:r>
              <a:rPr lang="nl-BE" dirty="0" smtClean="0"/>
              <a:t>De schoenenhandelaar, mevrouw Tsjech: Catherine</a:t>
            </a:r>
          </a:p>
          <a:p>
            <a:r>
              <a:rPr lang="nl-BE" sz="4000" dirty="0" smtClean="0"/>
              <a:t>Tsjechië</a:t>
            </a:r>
          </a:p>
          <a:p>
            <a:endParaRPr lang="nl-BE" sz="4000" dirty="0" smtClean="0"/>
          </a:p>
          <a:p>
            <a:pPr>
              <a:buNone/>
            </a:pPr>
            <a:endParaRPr lang="nl-BE" dirty="0" smtClean="0"/>
          </a:p>
          <a:p>
            <a:endParaRPr lang="nl-BE" dirty="0" smtClean="0"/>
          </a:p>
          <a:p>
            <a:r>
              <a:rPr lang="nl-BE" dirty="0" smtClean="0"/>
              <a:t>Tsjechië staat bekend om zijn schoenenhandel. De moord op mevrouw Tsjech symboliseert de bezetting van </a:t>
            </a:r>
            <a:r>
              <a:rPr lang="nl-BE" dirty="0" err="1" smtClean="0"/>
              <a:t>Tsjechië-Slovakije</a:t>
            </a:r>
            <a:r>
              <a:rPr lang="nl-BE" dirty="0" smtClean="0"/>
              <a:t> </a:t>
            </a:r>
            <a:endParaRPr lang="nl-BE" dirty="0"/>
          </a:p>
        </p:txBody>
      </p:sp>
      <p:sp>
        <p:nvSpPr>
          <p:cNvPr id="3" name="Titel 2"/>
          <p:cNvSpPr>
            <a:spLocks noGrp="1"/>
          </p:cNvSpPr>
          <p:nvPr>
            <p:ph type="title"/>
          </p:nvPr>
        </p:nvSpPr>
        <p:spPr/>
        <p:txBody>
          <a:bodyPr/>
          <a:lstStyle/>
          <a:p>
            <a:r>
              <a:rPr lang="nl-BE" dirty="0" smtClean="0"/>
              <a:t>Personages</a:t>
            </a:r>
            <a:endParaRPr lang="nl-BE" dirty="0"/>
          </a:p>
        </p:txBody>
      </p:sp>
      <p:pic>
        <p:nvPicPr>
          <p:cNvPr id="21506" name="Picture 2" descr="http://2.bp.blogspot.com/-IbsnodznhoA/T-oCrde08fI/AAAAAAAAAhw/ICY62v17u1I/s1600/tsjechische+vlag.png"/>
          <p:cNvPicPr>
            <a:picLocks noChangeAspect="1" noChangeArrowheads="1"/>
          </p:cNvPicPr>
          <p:nvPr/>
        </p:nvPicPr>
        <p:blipFill>
          <a:blip r:embed="rId2" cstate="print"/>
          <a:srcRect/>
          <a:stretch>
            <a:fillRect/>
          </a:stretch>
        </p:blipFill>
        <p:spPr bwMode="auto">
          <a:xfrm>
            <a:off x="4139952" y="2492896"/>
            <a:ext cx="2648342" cy="17644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177</TotalTime>
  <Words>1214</Words>
  <Application>Microsoft Office PowerPoint</Application>
  <PresentationFormat>Diavoorstelling (4:3)</PresentationFormat>
  <Paragraphs>138</Paragraphs>
  <Slides>25</Slides>
  <Notes>0</Notes>
  <HiddenSlides>0</HiddenSlides>
  <MMClips>0</MMClips>
  <ScaleCrop>false</ScaleCrop>
  <HeadingPairs>
    <vt:vector size="4" baseType="variant">
      <vt:variant>
        <vt:lpstr>Thema</vt:lpstr>
      </vt:variant>
      <vt:variant>
        <vt:i4>1</vt:i4>
      </vt:variant>
      <vt:variant>
        <vt:lpstr>Diatitels</vt:lpstr>
      </vt:variant>
      <vt:variant>
        <vt:i4>25</vt:i4>
      </vt:variant>
    </vt:vector>
  </HeadingPairs>
  <TitlesOfParts>
    <vt:vector size="26" baseType="lpstr">
      <vt:lpstr>Papier</vt:lpstr>
      <vt:lpstr>Wat Kost Het IJzer</vt:lpstr>
      <vt:lpstr>Historische Achtergrond</vt:lpstr>
      <vt:lpstr>PowerPoint-presentatie</vt:lpstr>
      <vt:lpstr>Parabel</vt:lpstr>
      <vt:lpstr>Parabel</vt:lpstr>
      <vt:lpstr>Personages</vt:lpstr>
      <vt:lpstr>Personages</vt:lpstr>
      <vt:lpstr>Personages</vt:lpstr>
      <vt:lpstr>Personages</vt:lpstr>
      <vt:lpstr>Personages</vt:lpstr>
      <vt:lpstr>Episch theater </vt:lpstr>
      <vt:lpstr>Episch theater</vt:lpstr>
      <vt:lpstr>Verwijzingen</vt:lpstr>
      <vt:lpstr>Verwijzingen</vt:lpstr>
      <vt:lpstr>Verwijzingen</vt:lpstr>
      <vt:lpstr>Verwijzingen</vt:lpstr>
      <vt:lpstr>Verwijzingen</vt:lpstr>
      <vt:lpstr>Verwijzingen</vt:lpstr>
      <vt:lpstr>Verwijzingen</vt:lpstr>
      <vt:lpstr>Verwijzingen</vt:lpstr>
      <vt:lpstr>Verwijzingen</vt:lpstr>
      <vt:lpstr>Verwijzingen</vt:lpstr>
      <vt:lpstr>Verwijzingen</vt:lpstr>
      <vt:lpstr>Verwijzingen</vt:lpstr>
      <vt:lpstr>Verwijzingen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Kost Het IJzer</dc:title>
  <dc:creator>IT-Nerd</dc:creator>
  <cp:lastModifiedBy>Gebruiker</cp:lastModifiedBy>
  <cp:revision>18</cp:revision>
  <dcterms:created xsi:type="dcterms:W3CDTF">2013-05-22T17:09:20Z</dcterms:created>
  <dcterms:modified xsi:type="dcterms:W3CDTF">2013-06-01T12:18:42Z</dcterms:modified>
</cp:coreProperties>
</file>